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
      <p:font typeface="Roboto"/>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
      <p:font typeface="Roboto"/>
      <p:regular r:id="rId30"/>
    </p:embeddedFont>
    <p:embeddedFont>
      <p:font typeface="Roboto"/>
      <p:regular r:id="rId31"/>
    </p:embeddedFont>
    <p:embeddedFont>
      <p:font typeface="Roboto"/>
      <p:regular r:id="rId32"/>
    </p:embeddedFont>
    <p:embeddedFont>
      <p:font typeface="Roboto"/>
      <p:regular r:id="rId33"/>
    </p:embeddedFont>
    <p:embeddedFont>
      <p:font typeface="Roboto"/>
      <p:regular r:id="rId34"/>
    </p:embeddedFont>
    <p:embeddedFont>
      <p:font typeface="Roboto"/>
      <p:regular r:id="rId35"/>
    </p:embeddedFont>
    <p:embeddedFont>
      <p:font typeface="Roboto"/>
      <p:regular r:id="rId36"/>
    </p:embeddedFont>
    <p:embeddedFont>
      <p:font typeface="Roboto"/>
      <p:regular r:id="rId37"/>
    </p:embeddedFont>
    <p:embeddedFont>
      <p:font typeface="Roboto"/>
      <p:regular r:id="rId38"/>
    </p:embeddedFont>
    <p:embeddedFont>
      <p:font typeface="Roboto"/>
      <p:regular r:id="rId39"/>
    </p:embeddedFont>
    <p:embeddedFont>
      <p:font typeface="Roboto"/>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 Id="rId23" Type="http://schemas.openxmlformats.org/officeDocument/2006/relationships/font" Target="fonts/font9.fntdata"/><Relationship Id="rId24" Type="http://schemas.openxmlformats.org/officeDocument/2006/relationships/font" Target="fonts/font10.fntdata"/><Relationship Id="rId25" Type="http://schemas.openxmlformats.org/officeDocument/2006/relationships/font" Target="fonts/font11.fntdata"/><Relationship Id="rId26" Type="http://schemas.openxmlformats.org/officeDocument/2006/relationships/font" Target="fonts/font12.fntdata"/><Relationship Id="rId27" Type="http://schemas.openxmlformats.org/officeDocument/2006/relationships/font" Target="fonts/font13.fntdata"/><Relationship Id="rId28" Type="http://schemas.openxmlformats.org/officeDocument/2006/relationships/font" Target="fonts/font14.fntdata"/><Relationship Id="rId29" Type="http://schemas.openxmlformats.org/officeDocument/2006/relationships/font" Target="fonts/font15.fntdata"/><Relationship Id="rId30" Type="http://schemas.openxmlformats.org/officeDocument/2006/relationships/font" Target="fonts/font16.fntdata"/><Relationship Id="rId31" Type="http://schemas.openxmlformats.org/officeDocument/2006/relationships/font" Target="fonts/font17.fntdata"/><Relationship Id="rId32" Type="http://schemas.openxmlformats.org/officeDocument/2006/relationships/font" Target="fonts/font18.fntdata"/><Relationship Id="rId33" Type="http://schemas.openxmlformats.org/officeDocument/2006/relationships/font" Target="fonts/font19.fntdata"/><Relationship Id="rId34" Type="http://schemas.openxmlformats.org/officeDocument/2006/relationships/font" Target="fonts/font20.fntdata"/><Relationship Id="rId35" Type="http://schemas.openxmlformats.org/officeDocument/2006/relationships/font" Target="fonts/font21.fntdata"/><Relationship Id="rId36" Type="http://schemas.openxmlformats.org/officeDocument/2006/relationships/font" Target="fonts/font22.fntdata"/><Relationship Id="rId37" Type="http://schemas.openxmlformats.org/officeDocument/2006/relationships/font" Target="fonts/font23.fntdata"/><Relationship Id="rId38" Type="http://schemas.openxmlformats.org/officeDocument/2006/relationships/font" Target="fonts/font24.fntdata"/><Relationship Id="rId39" Type="http://schemas.openxmlformats.org/officeDocument/2006/relationships/font" Target="fonts/font25.fntdata"/><Relationship Id="rId40" Type="http://schemas.openxmlformats.org/officeDocument/2006/relationships/font" Target="fonts/font2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1651" y="2273379"/>
            <a:ext cx="4970978" cy="3682722"/>
          </a:xfrm>
          <a:prstGeom prst="rect">
            <a:avLst/>
          </a:prstGeom>
        </p:spPr>
      </p:pic>
      <p:sp>
        <p:nvSpPr>
          <p:cNvPr id="4" name="Text 0"/>
          <p:cNvSpPr/>
          <p:nvPr/>
        </p:nvSpPr>
        <p:spPr>
          <a:xfrm>
            <a:off x="721638" y="895707"/>
            <a:ext cx="7700724" cy="3556635"/>
          </a:xfrm>
          <a:prstGeom prst="rect">
            <a:avLst/>
          </a:prstGeom>
          <a:noFill/>
          <a:ln/>
        </p:spPr>
        <p:txBody>
          <a:bodyPr wrap="square" lIns="0" tIns="0" rIns="0" bIns="0" rtlCol="0" anchor="t"/>
          <a:lstStyle/>
          <a:p>
            <a:pPr indent="0" marL="0">
              <a:lnSpc>
                <a:spcPts val="7000"/>
              </a:lnSpc>
              <a:buNone/>
            </a:pPr>
            <a:r>
              <a:rPr lang="en-US" sz="5600" dirty="0">
                <a:solidFill>
                  <a:srgbClr val="F3F3F2"/>
                </a:solidFill>
                <a:latin typeface="IBM Plex Sans Medium" pitchFamily="34" charset="0"/>
                <a:ea typeface="IBM Plex Sans Medium" pitchFamily="34" charset="-122"/>
                <a:cs typeface="IBM Plex Sans Medium" pitchFamily="34" charset="-120"/>
              </a:rPr>
              <a:t>Medios de Comunicación No Guiados en las Telecomunicaciones</a:t>
            </a:r>
            <a:endParaRPr lang="en-US" sz="5600" dirty="0"/>
          </a:p>
        </p:txBody>
      </p:sp>
      <p:sp>
        <p:nvSpPr>
          <p:cNvPr id="5" name="Text 1"/>
          <p:cNvSpPr/>
          <p:nvPr/>
        </p:nvSpPr>
        <p:spPr>
          <a:xfrm>
            <a:off x="721638" y="4761548"/>
            <a:ext cx="7700724" cy="1979533"/>
          </a:xfrm>
          <a:prstGeom prst="rect">
            <a:avLst/>
          </a:prstGeom>
          <a:noFill/>
          <a:ln/>
        </p:spPr>
        <p:txBody>
          <a:bodyPr wrap="square" lIns="0" tIns="0" rIns="0" bIns="0" rtlCol="0" anchor="t"/>
          <a:lstStyle/>
          <a:p>
            <a:pPr indent="0" marL="0">
              <a:lnSpc>
                <a:spcPts val="2550"/>
              </a:lnSpc>
              <a:buNone/>
            </a:pPr>
            <a:r>
              <a:rPr lang="en-US" sz="1600" dirty="0">
                <a:solidFill>
                  <a:srgbClr val="D4D4D1"/>
                </a:solidFill>
                <a:latin typeface="Roboto" pitchFamily="34" charset="0"/>
                <a:ea typeface="Roboto" pitchFamily="34" charset="-122"/>
                <a:cs typeface="Roboto" pitchFamily="34" charset="-120"/>
              </a:rPr>
              <a:t>En el mundo de las telecomunicaciones, la transmisión de información se realiza a través de diferentes medios, algunos requieren de un canal físico como cables o fibras ópticas, mientras que otros utilizan ondas electromagnéticas que se propagan a través del aire o el espacio. Los medios de comunicación no guiados, también conocidos como inalámbricos, se basan en este último principio, utilizando ondas electromagnéticas para transmitir datos sin necesidad de un cableado físico.</a:t>
            </a:r>
            <a:endParaRPr lang="en-US" sz="1600" dirty="0"/>
          </a:p>
        </p:txBody>
      </p:sp>
      <p:sp>
        <p:nvSpPr>
          <p:cNvPr id="6" name="Shape 2"/>
          <p:cNvSpPr/>
          <p:nvPr/>
        </p:nvSpPr>
        <p:spPr>
          <a:xfrm>
            <a:off x="721638" y="6988493"/>
            <a:ext cx="329922" cy="329922"/>
          </a:xfrm>
          <a:prstGeom prst="roundRect">
            <a:avLst>
              <a:gd name="adj" fmla="val 27712870"/>
            </a:avLst>
          </a:prstGeom>
          <a:solidFill>
            <a:srgbClr val="C93332"/>
          </a:solidFill>
          <a:ln w="7620">
            <a:solidFill>
              <a:srgbClr val="FFFFFF"/>
            </a:solidFill>
            <a:prstDash val="solid"/>
          </a:ln>
        </p:spPr>
      </p:sp>
      <p:sp>
        <p:nvSpPr>
          <p:cNvPr id="7" name="Text 3"/>
          <p:cNvSpPr/>
          <p:nvPr/>
        </p:nvSpPr>
        <p:spPr>
          <a:xfrm>
            <a:off x="825698" y="7104698"/>
            <a:ext cx="121801"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Roboto Medium" pitchFamily="34" charset="0"/>
                <a:ea typeface="Roboto Medium" pitchFamily="34" charset="-122"/>
                <a:cs typeface="Roboto Medium" pitchFamily="34" charset="-120"/>
              </a:rPr>
              <a:t>RR</a:t>
            </a:r>
            <a:endParaRPr lang="en-US" sz="750" dirty="0"/>
          </a:p>
        </p:txBody>
      </p:sp>
      <p:sp>
        <p:nvSpPr>
          <p:cNvPr id="8" name="Text 4"/>
          <p:cNvSpPr/>
          <p:nvPr/>
        </p:nvSpPr>
        <p:spPr>
          <a:xfrm>
            <a:off x="1154549" y="6973014"/>
            <a:ext cx="2944058" cy="360878"/>
          </a:xfrm>
          <a:prstGeom prst="rect">
            <a:avLst/>
          </a:prstGeom>
          <a:noFill/>
          <a:ln/>
        </p:spPr>
        <p:txBody>
          <a:bodyPr wrap="none" lIns="0" tIns="0" rIns="0" bIns="0" rtlCol="0" anchor="t"/>
          <a:lstStyle/>
          <a:p>
            <a:pPr algn="l" indent="0" marL="0">
              <a:lnSpc>
                <a:spcPts val="2800"/>
              </a:lnSpc>
              <a:buNone/>
            </a:pPr>
            <a:r>
              <a:rPr lang="en-US" sz="2000" b="1" dirty="0">
                <a:solidFill>
                  <a:srgbClr val="D4D4D1"/>
                </a:solidFill>
                <a:latin typeface="Roboto Bold" pitchFamily="34" charset="0"/>
                <a:ea typeface="Roboto Bold" pitchFamily="34" charset="-122"/>
                <a:cs typeface="Roboto Bold" pitchFamily="34" charset="-120"/>
              </a:rPr>
              <a:t>by Ricardo Murguia Rivas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73361"/>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Introducción a los medios de comunicación no guiados</a:t>
            </a:r>
            <a:endParaRPr lang="en-US" sz="4450" dirty="0"/>
          </a:p>
        </p:txBody>
      </p:sp>
      <p:sp>
        <p:nvSpPr>
          <p:cNvPr id="3" name="Shape 1"/>
          <p:cNvSpPr/>
          <p:nvPr/>
        </p:nvSpPr>
        <p:spPr>
          <a:xfrm>
            <a:off x="793790" y="3299698"/>
            <a:ext cx="510302" cy="510302"/>
          </a:xfrm>
          <a:prstGeom prst="roundRect">
            <a:avLst>
              <a:gd name="adj" fmla="val 6667"/>
            </a:avLst>
          </a:prstGeom>
          <a:solidFill>
            <a:srgbClr val="484B51"/>
          </a:solidFill>
          <a:ln/>
        </p:spPr>
      </p:sp>
      <p:sp>
        <p:nvSpPr>
          <p:cNvPr id="4" name="Text 2"/>
          <p:cNvSpPr/>
          <p:nvPr/>
        </p:nvSpPr>
        <p:spPr>
          <a:xfrm>
            <a:off x="946785" y="338470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5" name="Text 3"/>
          <p:cNvSpPr/>
          <p:nvPr/>
        </p:nvSpPr>
        <p:spPr>
          <a:xfrm>
            <a:off x="1530906" y="3299698"/>
            <a:ext cx="3180874" cy="354330"/>
          </a:xfrm>
          <a:prstGeom prst="rect">
            <a:avLst/>
          </a:prstGeom>
          <a:noFill/>
          <a:ln/>
        </p:spPr>
        <p:txBody>
          <a:bodyPr wrap="non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Transmisión inalámbrica</a:t>
            </a:r>
            <a:endParaRPr lang="en-US" sz="2200" dirty="0"/>
          </a:p>
        </p:txBody>
      </p:sp>
      <p:sp>
        <p:nvSpPr>
          <p:cNvPr id="6" name="Text 4"/>
          <p:cNvSpPr/>
          <p:nvPr/>
        </p:nvSpPr>
        <p:spPr>
          <a:xfrm>
            <a:off x="1530906" y="3790117"/>
            <a:ext cx="3459242" cy="3266123"/>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Los medios de comunicación no guiados, como su nombre lo indica, transmiten información de forma inalámbrica, sin necesidad de cables o fibras ópticas. Este tipo de comunicación se basa en la propagación de ondas electromagnéticas a través del aire o el espacio.</a:t>
            </a:r>
            <a:endParaRPr lang="en-US" sz="1750" dirty="0"/>
          </a:p>
        </p:txBody>
      </p:sp>
      <p:sp>
        <p:nvSpPr>
          <p:cNvPr id="7" name="Shape 5"/>
          <p:cNvSpPr/>
          <p:nvPr/>
        </p:nvSpPr>
        <p:spPr>
          <a:xfrm>
            <a:off x="5216962" y="3299698"/>
            <a:ext cx="510302" cy="510302"/>
          </a:xfrm>
          <a:prstGeom prst="roundRect">
            <a:avLst>
              <a:gd name="adj" fmla="val 6667"/>
            </a:avLst>
          </a:prstGeom>
          <a:solidFill>
            <a:srgbClr val="484B51"/>
          </a:solidFill>
          <a:ln/>
        </p:spPr>
      </p:sp>
      <p:sp>
        <p:nvSpPr>
          <p:cNvPr id="8" name="Text 6"/>
          <p:cNvSpPr/>
          <p:nvPr/>
        </p:nvSpPr>
        <p:spPr>
          <a:xfrm>
            <a:off x="5369957" y="338470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9" name="Text 7"/>
          <p:cNvSpPr/>
          <p:nvPr/>
        </p:nvSpPr>
        <p:spPr>
          <a:xfrm>
            <a:off x="5954078" y="3299698"/>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Espectro electromagnético</a:t>
            </a:r>
            <a:endParaRPr lang="en-US" sz="2200" dirty="0"/>
          </a:p>
        </p:txBody>
      </p:sp>
      <p:sp>
        <p:nvSpPr>
          <p:cNvPr id="10" name="Text 8"/>
          <p:cNvSpPr/>
          <p:nvPr/>
        </p:nvSpPr>
        <p:spPr>
          <a:xfrm>
            <a:off x="5954078" y="4144447"/>
            <a:ext cx="3459242" cy="290322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Las ondas electromagnéticas abarcan un amplio espectro, desde las ondas de radio hasta los rayos gamma. En las telecomunicaciones, se utilizan principalmente las ondas de radio y las microondas para transmitir información.</a:t>
            </a:r>
            <a:endParaRPr lang="en-US" sz="1750" dirty="0"/>
          </a:p>
        </p:txBody>
      </p:sp>
      <p:sp>
        <p:nvSpPr>
          <p:cNvPr id="11" name="Shape 9"/>
          <p:cNvSpPr/>
          <p:nvPr/>
        </p:nvSpPr>
        <p:spPr>
          <a:xfrm>
            <a:off x="9640133" y="3299698"/>
            <a:ext cx="510302" cy="510302"/>
          </a:xfrm>
          <a:prstGeom prst="roundRect">
            <a:avLst>
              <a:gd name="adj" fmla="val 6667"/>
            </a:avLst>
          </a:prstGeom>
          <a:solidFill>
            <a:srgbClr val="484B51"/>
          </a:solidFill>
          <a:ln/>
        </p:spPr>
      </p:sp>
      <p:sp>
        <p:nvSpPr>
          <p:cNvPr id="12" name="Text 10"/>
          <p:cNvSpPr/>
          <p:nvPr/>
        </p:nvSpPr>
        <p:spPr>
          <a:xfrm>
            <a:off x="9793129" y="3384709"/>
            <a:ext cx="204192" cy="340281"/>
          </a:xfrm>
          <a:prstGeom prst="rect">
            <a:avLst/>
          </a:prstGeom>
          <a:noFill/>
          <a:ln/>
        </p:spPr>
        <p:txBody>
          <a:bodyPr wrap="none" lIns="0" tIns="0" rIns="0" bIns="0" rtlCol="0" anchor="t"/>
          <a:lstStyle/>
          <a:p>
            <a:pPr algn="ctr" indent="0" marL="0">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3" name="Text 11"/>
          <p:cNvSpPr/>
          <p:nvPr/>
        </p:nvSpPr>
        <p:spPr>
          <a:xfrm>
            <a:off x="10377249" y="3299698"/>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Comunicación bidireccional</a:t>
            </a:r>
            <a:endParaRPr lang="en-US" sz="2200" dirty="0"/>
          </a:p>
        </p:txBody>
      </p:sp>
      <p:sp>
        <p:nvSpPr>
          <p:cNvPr id="14" name="Text 12"/>
          <p:cNvSpPr/>
          <p:nvPr/>
        </p:nvSpPr>
        <p:spPr>
          <a:xfrm>
            <a:off x="10377249" y="4144447"/>
            <a:ext cx="3459242" cy="290322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La mayoría de los medios de comunicación no guiados permiten la comunicación bidireccional, es decir, la transmisión y recepción de datos simultáneamente. Esto es posible gracias al uso de técnicas de multiplexación y modulación.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32704"/>
            <a:ext cx="11697295"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Tipos de medios de comunicación no guiados</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Radio</a:t>
            </a:r>
            <a:endParaRPr lang="en-US" sz="2200" dirty="0"/>
          </a:p>
        </p:txBody>
      </p:sp>
      <p:sp>
        <p:nvSpPr>
          <p:cNvPr id="4" name="Text 2"/>
          <p:cNvSpPr/>
          <p:nvPr/>
        </p:nvSpPr>
        <p:spPr>
          <a:xfrm>
            <a:off x="793790" y="3489603"/>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La radio es una de las formas más antiguas de comunicación inalámbrica, utilizando ondas de radio para transmitir información. Se utiliza ampliamente en la radiodifusión, la comunicación móvil y la transmisión de datos.</a:t>
            </a:r>
            <a:endParaRPr lang="en-US" sz="1750" dirty="0"/>
          </a:p>
        </p:txBody>
      </p:sp>
      <p:sp>
        <p:nvSpPr>
          <p:cNvPr id="5" name="Text 3"/>
          <p:cNvSpPr/>
          <p:nvPr/>
        </p:nvSpPr>
        <p:spPr>
          <a:xfrm>
            <a:off x="5332928"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Microondas</a:t>
            </a:r>
            <a:endParaRPr lang="en-US" sz="2200" dirty="0"/>
          </a:p>
        </p:txBody>
      </p:sp>
      <p:sp>
        <p:nvSpPr>
          <p:cNvPr id="6" name="Text 4"/>
          <p:cNvSpPr/>
          <p:nvPr/>
        </p:nvSpPr>
        <p:spPr>
          <a:xfrm>
            <a:off x="5332928" y="3489603"/>
            <a:ext cx="3978116" cy="290322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Las microondas tienen una frecuencia más alta que las ondas de radio, lo que les permite transportar más información y tener un alcance más limitado. Se utilizan en las telecomunicaciones, los enlaces de microondas terrestres y las comunicaciones satelitales.</a:t>
            </a:r>
            <a:endParaRPr lang="en-US" sz="1750" dirty="0"/>
          </a:p>
        </p:txBody>
      </p:sp>
      <p:sp>
        <p:nvSpPr>
          <p:cNvPr id="7" name="Text 5"/>
          <p:cNvSpPr/>
          <p:nvPr/>
        </p:nvSpPr>
        <p:spPr>
          <a:xfrm>
            <a:off x="9872067" y="29084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Satélites</a:t>
            </a:r>
            <a:endParaRPr lang="en-US" sz="2200" dirty="0"/>
          </a:p>
        </p:txBody>
      </p:sp>
      <p:sp>
        <p:nvSpPr>
          <p:cNvPr id="8" name="Text 6"/>
          <p:cNvSpPr/>
          <p:nvPr/>
        </p:nvSpPr>
        <p:spPr>
          <a:xfrm>
            <a:off x="9872067" y="3489603"/>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Los satélites se utilizan para transmitir información a largas distancias, especialmente en áreas remotas o donde la infraestructura terrestre es limitada. Son esenciales para las comunicaciones globales, la navegación y la meteorología.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7235" y="579358"/>
            <a:ext cx="13155930" cy="1316355"/>
          </a:xfrm>
          <a:prstGeom prst="rect">
            <a:avLst/>
          </a:prstGeom>
          <a:noFill/>
          <a:ln/>
        </p:spPr>
        <p:txBody>
          <a:bodyPr wrap="square" lIns="0" tIns="0" rIns="0" bIns="0" rtlCol="0" anchor="t"/>
          <a:lstStyle/>
          <a:p>
            <a:pPr indent="0" marL="0">
              <a:lnSpc>
                <a:spcPts val="5150"/>
              </a:lnSpc>
              <a:buNone/>
            </a:pPr>
            <a:r>
              <a:rPr lang="en-US" sz="4100" dirty="0">
                <a:solidFill>
                  <a:srgbClr val="F3F3F2"/>
                </a:solidFill>
                <a:latin typeface="IBM Plex Sans Medium" pitchFamily="34" charset="0"/>
                <a:ea typeface="IBM Plex Sans Medium" pitchFamily="34" charset="-122"/>
                <a:cs typeface="IBM Plex Sans Medium" pitchFamily="34" charset="-120"/>
              </a:rPr>
              <a:t>Características de los medios de comunicación no guiados</a:t>
            </a:r>
            <a:endParaRPr lang="en-US" sz="4100" dirty="0"/>
          </a:p>
        </p:txBody>
      </p:sp>
      <p:sp>
        <p:nvSpPr>
          <p:cNvPr id="3" name="Shape 1"/>
          <p:cNvSpPr/>
          <p:nvPr/>
        </p:nvSpPr>
        <p:spPr>
          <a:xfrm>
            <a:off x="737235" y="2316956"/>
            <a:ext cx="6472714" cy="2561273"/>
          </a:xfrm>
          <a:prstGeom prst="roundRect">
            <a:avLst>
              <a:gd name="adj" fmla="val 1234"/>
            </a:avLst>
          </a:prstGeom>
          <a:solidFill>
            <a:srgbClr val="484B51"/>
          </a:solidFill>
          <a:ln/>
        </p:spPr>
      </p:sp>
      <p:sp>
        <p:nvSpPr>
          <p:cNvPr id="4" name="Text 2"/>
          <p:cNvSpPr/>
          <p:nvPr/>
        </p:nvSpPr>
        <p:spPr>
          <a:xfrm>
            <a:off x="947857" y="2527578"/>
            <a:ext cx="2632948" cy="328970"/>
          </a:xfrm>
          <a:prstGeom prst="rect">
            <a:avLst/>
          </a:prstGeom>
          <a:noFill/>
          <a:ln/>
        </p:spPr>
        <p:txBody>
          <a:bodyPr wrap="none" lIns="0" tIns="0" rIns="0" bIns="0" rtlCol="0" anchor="t"/>
          <a:lstStyle/>
          <a:p>
            <a:pP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Alcance</a:t>
            </a:r>
            <a:endParaRPr lang="en-US" sz="2050" dirty="0"/>
          </a:p>
        </p:txBody>
      </p:sp>
      <p:sp>
        <p:nvSpPr>
          <p:cNvPr id="5" name="Text 3"/>
          <p:cNvSpPr/>
          <p:nvPr/>
        </p:nvSpPr>
        <p:spPr>
          <a:xfrm>
            <a:off x="947857" y="2982873"/>
            <a:ext cx="6051471" cy="1684734"/>
          </a:xfrm>
          <a:prstGeom prst="rect">
            <a:avLst/>
          </a:prstGeom>
          <a:noFill/>
          <a:ln/>
        </p:spPr>
        <p:txBody>
          <a:bodyPr wrap="square" lIns="0" tIns="0" rIns="0" bIns="0" rtlCol="0" anchor="t"/>
          <a:lstStyle/>
          <a:p>
            <a:pPr indent="0" marL="0">
              <a:lnSpc>
                <a:spcPts val="2650"/>
              </a:lnSpc>
              <a:buNone/>
            </a:pPr>
            <a:r>
              <a:rPr lang="en-US" sz="1650" dirty="0">
                <a:solidFill>
                  <a:srgbClr val="D4D4D1"/>
                </a:solidFill>
                <a:latin typeface="Roboto" pitchFamily="34" charset="0"/>
                <a:ea typeface="Roboto" pitchFamily="34" charset="-122"/>
                <a:cs typeface="Roboto" pitchFamily="34" charset="-120"/>
              </a:rPr>
              <a:t>El alcance de un medio de comunicación no guiado depende de la frecuencia utilizada, la potencia de la señal y las condiciones ambientales. Los satélites pueden alcanzar distancias intercontinentales, mientras que las redes inalámbricas locales tienen un alcance limitado.</a:t>
            </a:r>
            <a:endParaRPr lang="en-US" sz="1650" dirty="0"/>
          </a:p>
        </p:txBody>
      </p:sp>
      <p:sp>
        <p:nvSpPr>
          <p:cNvPr id="6" name="Shape 4"/>
          <p:cNvSpPr/>
          <p:nvPr/>
        </p:nvSpPr>
        <p:spPr>
          <a:xfrm>
            <a:off x="7420570" y="2316956"/>
            <a:ext cx="6472714" cy="2561273"/>
          </a:xfrm>
          <a:prstGeom prst="roundRect">
            <a:avLst>
              <a:gd name="adj" fmla="val 1234"/>
            </a:avLst>
          </a:prstGeom>
          <a:solidFill>
            <a:srgbClr val="484B51"/>
          </a:solidFill>
          <a:ln/>
        </p:spPr>
      </p:sp>
      <p:sp>
        <p:nvSpPr>
          <p:cNvPr id="7" name="Text 5"/>
          <p:cNvSpPr/>
          <p:nvPr/>
        </p:nvSpPr>
        <p:spPr>
          <a:xfrm>
            <a:off x="7631192" y="2527578"/>
            <a:ext cx="2632948" cy="328970"/>
          </a:xfrm>
          <a:prstGeom prst="rect">
            <a:avLst/>
          </a:prstGeom>
          <a:noFill/>
          <a:ln/>
        </p:spPr>
        <p:txBody>
          <a:bodyPr wrap="none" lIns="0" tIns="0" rIns="0" bIns="0" rtlCol="0" anchor="t"/>
          <a:lstStyle/>
          <a:p>
            <a:pP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Ancho de banda</a:t>
            </a:r>
            <a:endParaRPr lang="en-US" sz="2050" dirty="0"/>
          </a:p>
        </p:txBody>
      </p:sp>
      <p:sp>
        <p:nvSpPr>
          <p:cNvPr id="8" name="Text 6"/>
          <p:cNvSpPr/>
          <p:nvPr/>
        </p:nvSpPr>
        <p:spPr>
          <a:xfrm>
            <a:off x="7631192" y="2982873"/>
            <a:ext cx="6051471" cy="1347788"/>
          </a:xfrm>
          <a:prstGeom prst="rect">
            <a:avLst/>
          </a:prstGeom>
          <a:noFill/>
          <a:ln/>
        </p:spPr>
        <p:txBody>
          <a:bodyPr wrap="square" lIns="0" tIns="0" rIns="0" bIns="0" rtlCol="0" anchor="t"/>
          <a:lstStyle/>
          <a:p>
            <a:pPr indent="0" marL="0">
              <a:lnSpc>
                <a:spcPts val="2650"/>
              </a:lnSpc>
              <a:buNone/>
            </a:pPr>
            <a:r>
              <a:rPr lang="en-US" sz="1650" dirty="0">
                <a:solidFill>
                  <a:srgbClr val="D4D4D1"/>
                </a:solidFill>
                <a:latin typeface="Roboto" pitchFamily="34" charset="0"/>
                <a:ea typeface="Roboto" pitchFamily="34" charset="-122"/>
                <a:cs typeface="Roboto" pitchFamily="34" charset="-120"/>
              </a:rPr>
              <a:t>El ancho de banda disponible en un medio no guiado depende de la frecuencia utilizada. Las microondas tienen un ancho de banda más amplio que las ondas de radio, lo que permite transmitir más información.</a:t>
            </a:r>
            <a:endParaRPr lang="en-US" sz="1650" dirty="0"/>
          </a:p>
        </p:txBody>
      </p:sp>
      <p:sp>
        <p:nvSpPr>
          <p:cNvPr id="9" name="Shape 7"/>
          <p:cNvSpPr/>
          <p:nvPr/>
        </p:nvSpPr>
        <p:spPr>
          <a:xfrm>
            <a:off x="737235" y="5088850"/>
            <a:ext cx="6472714" cy="2561273"/>
          </a:xfrm>
          <a:prstGeom prst="roundRect">
            <a:avLst>
              <a:gd name="adj" fmla="val 1234"/>
            </a:avLst>
          </a:prstGeom>
          <a:solidFill>
            <a:srgbClr val="484B51"/>
          </a:solidFill>
          <a:ln/>
        </p:spPr>
      </p:sp>
      <p:sp>
        <p:nvSpPr>
          <p:cNvPr id="10" name="Text 8"/>
          <p:cNvSpPr/>
          <p:nvPr/>
        </p:nvSpPr>
        <p:spPr>
          <a:xfrm>
            <a:off x="947857" y="5299472"/>
            <a:ext cx="2632948" cy="328970"/>
          </a:xfrm>
          <a:prstGeom prst="rect">
            <a:avLst/>
          </a:prstGeom>
          <a:noFill/>
          <a:ln/>
        </p:spPr>
        <p:txBody>
          <a:bodyPr wrap="none" lIns="0" tIns="0" rIns="0" bIns="0" rtlCol="0" anchor="t"/>
          <a:lstStyle/>
          <a:p>
            <a:pP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Interferencias</a:t>
            </a:r>
            <a:endParaRPr lang="en-US" sz="2050" dirty="0"/>
          </a:p>
        </p:txBody>
      </p:sp>
      <p:sp>
        <p:nvSpPr>
          <p:cNvPr id="11" name="Text 9"/>
          <p:cNvSpPr/>
          <p:nvPr/>
        </p:nvSpPr>
        <p:spPr>
          <a:xfrm>
            <a:off x="947857" y="5754767"/>
            <a:ext cx="6051471" cy="1347788"/>
          </a:xfrm>
          <a:prstGeom prst="rect">
            <a:avLst/>
          </a:prstGeom>
          <a:noFill/>
          <a:ln/>
        </p:spPr>
        <p:txBody>
          <a:bodyPr wrap="square" lIns="0" tIns="0" rIns="0" bIns="0" rtlCol="0" anchor="t"/>
          <a:lstStyle/>
          <a:p>
            <a:pPr indent="0" marL="0">
              <a:lnSpc>
                <a:spcPts val="2650"/>
              </a:lnSpc>
              <a:buNone/>
            </a:pPr>
            <a:r>
              <a:rPr lang="en-US" sz="1650" dirty="0">
                <a:solidFill>
                  <a:srgbClr val="D4D4D1"/>
                </a:solidFill>
                <a:latin typeface="Roboto" pitchFamily="34" charset="0"/>
                <a:ea typeface="Roboto" pitchFamily="34" charset="-122"/>
                <a:cs typeface="Roboto" pitchFamily="34" charset="-120"/>
              </a:rPr>
              <a:t>Las señales inalámbricas pueden verse afectadas por interferencias de otras señales o fuentes de ruido. Los medios no guiados utilizan técnicas de modulación y codificación para minimizar los efectos de las interferencias.</a:t>
            </a:r>
            <a:endParaRPr lang="en-US" sz="1650" dirty="0"/>
          </a:p>
        </p:txBody>
      </p:sp>
      <p:sp>
        <p:nvSpPr>
          <p:cNvPr id="12" name="Shape 10"/>
          <p:cNvSpPr/>
          <p:nvPr/>
        </p:nvSpPr>
        <p:spPr>
          <a:xfrm>
            <a:off x="7420570" y="5088850"/>
            <a:ext cx="6472714" cy="2561273"/>
          </a:xfrm>
          <a:prstGeom prst="roundRect">
            <a:avLst>
              <a:gd name="adj" fmla="val 1234"/>
            </a:avLst>
          </a:prstGeom>
          <a:solidFill>
            <a:srgbClr val="484B51"/>
          </a:solidFill>
          <a:ln/>
        </p:spPr>
      </p:sp>
      <p:sp>
        <p:nvSpPr>
          <p:cNvPr id="13" name="Text 11"/>
          <p:cNvSpPr/>
          <p:nvPr/>
        </p:nvSpPr>
        <p:spPr>
          <a:xfrm>
            <a:off x="7631192" y="5299472"/>
            <a:ext cx="2632948" cy="328970"/>
          </a:xfrm>
          <a:prstGeom prst="rect">
            <a:avLst/>
          </a:prstGeom>
          <a:noFill/>
          <a:ln/>
        </p:spPr>
        <p:txBody>
          <a:bodyPr wrap="none" lIns="0" tIns="0" rIns="0" bIns="0" rtlCol="0" anchor="t"/>
          <a:lstStyle/>
          <a:p>
            <a:pPr indent="0" marL="0">
              <a:lnSpc>
                <a:spcPts val="2550"/>
              </a:lnSpc>
              <a:buNone/>
            </a:pPr>
            <a:r>
              <a:rPr lang="en-US" sz="2050" dirty="0">
                <a:solidFill>
                  <a:srgbClr val="D4D4D1"/>
                </a:solidFill>
                <a:latin typeface="IBM Plex Sans Medium" pitchFamily="34" charset="0"/>
                <a:ea typeface="IBM Plex Sans Medium" pitchFamily="34" charset="-122"/>
                <a:cs typeface="IBM Plex Sans Medium" pitchFamily="34" charset="-120"/>
              </a:rPr>
              <a:t>Seguridad</a:t>
            </a:r>
            <a:endParaRPr lang="en-US" sz="2050" dirty="0"/>
          </a:p>
        </p:txBody>
      </p:sp>
      <p:sp>
        <p:nvSpPr>
          <p:cNvPr id="14" name="Text 12"/>
          <p:cNvSpPr/>
          <p:nvPr/>
        </p:nvSpPr>
        <p:spPr>
          <a:xfrm>
            <a:off x="7631192" y="5754767"/>
            <a:ext cx="6051471" cy="1684734"/>
          </a:xfrm>
          <a:prstGeom prst="rect">
            <a:avLst/>
          </a:prstGeom>
          <a:noFill/>
          <a:ln/>
        </p:spPr>
        <p:txBody>
          <a:bodyPr wrap="square" lIns="0" tIns="0" rIns="0" bIns="0" rtlCol="0" anchor="t"/>
          <a:lstStyle/>
          <a:p>
            <a:pPr indent="0" marL="0">
              <a:lnSpc>
                <a:spcPts val="2650"/>
              </a:lnSpc>
              <a:buNone/>
            </a:pPr>
            <a:r>
              <a:rPr lang="en-US" sz="1650" dirty="0">
                <a:solidFill>
                  <a:srgbClr val="D4D4D1"/>
                </a:solidFill>
                <a:latin typeface="Roboto" pitchFamily="34" charset="0"/>
                <a:ea typeface="Roboto" pitchFamily="34" charset="-122"/>
                <a:cs typeface="Roboto" pitchFamily="34" charset="-120"/>
              </a:rPr>
              <a:t>La seguridad de los medios de comunicación no guiados es un factor importante a considerar. Las señales inalámbricas pueden ser interceptadas o alteradas por terceros. Se utilizan diferentes protocolos de seguridad para proteger la información transmitida.</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73292"/>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Ventajas y desventajas de los medios de comunicación no guiados</a:t>
            </a:r>
            <a:endParaRPr lang="en-US" sz="4450" dirty="0"/>
          </a:p>
        </p:txBody>
      </p:sp>
      <p:sp>
        <p:nvSpPr>
          <p:cNvPr id="4" name="Shape 1"/>
          <p:cNvSpPr/>
          <p:nvPr/>
        </p:nvSpPr>
        <p:spPr>
          <a:xfrm>
            <a:off x="6280190" y="4039791"/>
            <a:ext cx="7556421" cy="2616518"/>
          </a:xfrm>
          <a:prstGeom prst="roundRect">
            <a:avLst>
              <a:gd name="adj" fmla="val 1300"/>
            </a:avLst>
          </a:prstGeom>
          <a:noFill/>
          <a:ln w="7620">
            <a:solidFill>
              <a:srgbClr val="FFFFFF">
                <a:alpha val="24000"/>
              </a:srgbClr>
            </a:solidFill>
            <a:prstDash val="solid"/>
          </a:ln>
        </p:spPr>
      </p:sp>
      <p:sp>
        <p:nvSpPr>
          <p:cNvPr id="5" name="Shape 2"/>
          <p:cNvSpPr/>
          <p:nvPr/>
        </p:nvSpPr>
        <p:spPr>
          <a:xfrm>
            <a:off x="6287810" y="4047411"/>
            <a:ext cx="7541181" cy="650319"/>
          </a:xfrm>
          <a:prstGeom prst="rect">
            <a:avLst/>
          </a:prstGeom>
          <a:solidFill>
            <a:srgbClr val="FFFFFF">
              <a:alpha val="4000"/>
            </a:srgbClr>
          </a:solidFill>
          <a:ln/>
        </p:spPr>
      </p:sp>
      <p:sp>
        <p:nvSpPr>
          <p:cNvPr id="6" name="Text 3"/>
          <p:cNvSpPr/>
          <p:nvPr/>
        </p:nvSpPr>
        <p:spPr>
          <a:xfrm>
            <a:off x="6514624" y="419111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Ventajas</a:t>
            </a:r>
            <a:endParaRPr lang="en-US" sz="1750" dirty="0"/>
          </a:p>
        </p:txBody>
      </p:sp>
      <p:sp>
        <p:nvSpPr>
          <p:cNvPr id="7" name="Text 4"/>
          <p:cNvSpPr/>
          <p:nvPr/>
        </p:nvSpPr>
        <p:spPr>
          <a:xfrm>
            <a:off x="10289024" y="419111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Desventajas</a:t>
            </a:r>
            <a:endParaRPr lang="en-US" sz="1750" dirty="0"/>
          </a:p>
        </p:txBody>
      </p:sp>
      <p:sp>
        <p:nvSpPr>
          <p:cNvPr id="8" name="Shape 5"/>
          <p:cNvSpPr/>
          <p:nvPr/>
        </p:nvSpPr>
        <p:spPr>
          <a:xfrm>
            <a:off x="6287810" y="4697730"/>
            <a:ext cx="7541181" cy="650319"/>
          </a:xfrm>
          <a:prstGeom prst="rect">
            <a:avLst/>
          </a:prstGeom>
          <a:solidFill>
            <a:srgbClr val="000000">
              <a:alpha val="4000"/>
            </a:srgbClr>
          </a:solidFill>
          <a:ln/>
        </p:spPr>
      </p:sp>
      <p:sp>
        <p:nvSpPr>
          <p:cNvPr id="9" name="Text 6"/>
          <p:cNvSpPr/>
          <p:nvPr/>
        </p:nvSpPr>
        <p:spPr>
          <a:xfrm>
            <a:off x="6514624" y="484143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Flexibilidad y movilidad</a:t>
            </a:r>
            <a:endParaRPr lang="en-US" sz="1750" dirty="0"/>
          </a:p>
        </p:txBody>
      </p:sp>
      <p:sp>
        <p:nvSpPr>
          <p:cNvPr id="10" name="Text 7"/>
          <p:cNvSpPr/>
          <p:nvPr/>
        </p:nvSpPr>
        <p:spPr>
          <a:xfrm>
            <a:off x="10289024" y="484143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Interferencias y ruido</a:t>
            </a:r>
            <a:endParaRPr lang="en-US" sz="1750" dirty="0"/>
          </a:p>
        </p:txBody>
      </p:sp>
      <p:sp>
        <p:nvSpPr>
          <p:cNvPr id="11" name="Shape 8"/>
          <p:cNvSpPr/>
          <p:nvPr/>
        </p:nvSpPr>
        <p:spPr>
          <a:xfrm>
            <a:off x="6287810" y="5348049"/>
            <a:ext cx="7541181" cy="650319"/>
          </a:xfrm>
          <a:prstGeom prst="rect">
            <a:avLst/>
          </a:prstGeom>
          <a:solidFill>
            <a:srgbClr val="FFFFFF">
              <a:alpha val="4000"/>
            </a:srgbClr>
          </a:solidFill>
          <a:ln/>
        </p:spPr>
      </p:sp>
      <p:sp>
        <p:nvSpPr>
          <p:cNvPr id="12" name="Text 9"/>
          <p:cNvSpPr/>
          <p:nvPr/>
        </p:nvSpPr>
        <p:spPr>
          <a:xfrm>
            <a:off x="6514624" y="549175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Costo de instalación más bajo</a:t>
            </a:r>
            <a:endParaRPr lang="en-US" sz="1750" dirty="0"/>
          </a:p>
        </p:txBody>
      </p:sp>
      <p:sp>
        <p:nvSpPr>
          <p:cNvPr id="13" name="Text 10"/>
          <p:cNvSpPr/>
          <p:nvPr/>
        </p:nvSpPr>
        <p:spPr>
          <a:xfrm>
            <a:off x="10289024" y="549175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Seguridad y privacidad</a:t>
            </a:r>
            <a:endParaRPr lang="en-US" sz="1750" dirty="0"/>
          </a:p>
        </p:txBody>
      </p:sp>
      <p:sp>
        <p:nvSpPr>
          <p:cNvPr id="14" name="Shape 11"/>
          <p:cNvSpPr/>
          <p:nvPr/>
        </p:nvSpPr>
        <p:spPr>
          <a:xfrm>
            <a:off x="6287810" y="5998369"/>
            <a:ext cx="7541181" cy="650319"/>
          </a:xfrm>
          <a:prstGeom prst="rect">
            <a:avLst/>
          </a:prstGeom>
          <a:solidFill>
            <a:srgbClr val="000000">
              <a:alpha val="4000"/>
            </a:srgbClr>
          </a:solidFill>
          <a:ln/>
        </p:spPr>
      </p:sp>
      <p:sp>
        <p:nvSpPr>
          <p:cNvPr id="15" name="Text 12"/>
          <p:cNvSpPr/>
          <p:nvPr/>
        </p:nvSpPr>
        <p:spPr>
          <a:xfrm>
            <a:off x="6514624" y="614207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Amplio alcance</a:t>
            </a:r>
            <a:endParaRPr lang="en-US" sz="1750" dirty="0"/>
          </a:p>
        </p:txBody>
      </p:sp>
      <p:sp>
        <p:nvSpPr>
          <p:cNvPr id="16" name="Text 13"/>
          <p:cNvSpPr/>
          <p:nvPr/>
        </p:nvSpPr>
        <p:spPr>
          <a:xfrm>
            <a:off x="10289024" y="614207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Limitaciones de ancho de banda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0562" y="678656"/>
            <a:ext cx="7762875" cy="1233011"/>
          </a:xfrm>
          <a:prstGeom prst="rect">
            <a:avLst/>
          </a:prstGeom>
          <a:noFill/>
          <a:ln/>
        </p:spPr>
        <p:txBody>
          <a:bodyPr wrap="square" lIns="0" tIns="0" rIns="0" bIns="0" rtlCol="0" anchor="t"/>
          <a:lstStyle/>
          <a:p>
            <a:pPr indent="0" marL="0">
              <a:lnSpc>
                <a:spcPts val="4850"/>
              </a:lnSpc>
              <a:buNone/>
            </a:pPr>
            <a:r>
              <a:rPr lang="en-US" sz="3850" dirty="0">
                <a:solidFill>
                  <a:srgbClr val="F3F3F2"/>
                </a:solidFill>
                <a:latin typeface="IBM Plex Sans Medium" pitchFamily="34" charset="0"/>
                <a:ea typeface="IBM Plex Sans Medium" pitchFamily="34" charset="-122"/>
                <a:cs typeface="IBM Plex Sans Medium" pitchFamily="34" charset="-120"/>
              </a:rPr>
              <a:t>Aplicaciones de los medios de comunicación no guiados</a:t>
            </a:r>
            <a:endParaRPr lang="en-US" sz="3850" dirty="0"/>
          </a:p>
        </p:txBody>
      </p:sp>
      <p:pic>
        <p:nvPicPr>
          <p:cNvPr id="4" name="Image 1" descr="preencoded.png">    </p:cNvPr>
          <p:cNvPicPr>
            <a:picLocks noChangeAspect="1"/>
          </p:cNvPicPr>
          <p:nvPr/>
        </p:nvPicPr>
        <p:blipFill>
          <a:blip r:embed="rId2"/>
          <a:stretch>
            <a:fillRect/>
          </a:stretch>
        </p:blipFill>
        <p:spPr>
          <a:xfrm>
            <a:off x="690562" y="2207538"/>
            <a:ext cx="493157" cy="493157"/>
          </a:xfrm>
          <a:prstGeom prst="rect">
            <a:avLst/>
          </a:prstGeom>
        </p:spPr>
      </p:pic>
      <p:sp>
        <p:nvSpPr>
          <p:cNvPr id="5" name="Text 1"/>
          <p:cNvSpPr/>
          <p:nvPr/>
        </p:nvSpPr>
        <p:spPr>
          <a:xfrm>
            <a:off x="690562" y="2897981"/>
            <a:ext cx="2466261" cy="308134"/>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Telefonía móvil</a:t>
            </a:r>
            <a:endParaRPr lang="en-US" sz="1900" dirty="0"/>
          </a:p>
        </p:txBody>
      </p:sp>
      <p:sp>
        <p:nvSpPr>
          <p:cNvPr id="6" name="Text 2"/>
          <p:cNvSpPr/>
          <p:nvPr/>
        </p:nvSpPr>
        <p:spPr>
          <a:xfrm>
            <a:off x="690562" y="3324463"/>
            <a:ext cx="3733443" cy="946904"/>
          </a:xfrm>
          <a:prstGeom prst="rect">
            <a:avLst/>
          </a:prstGeom>
          <a:noFill/>
          <a:ln/>
        </p:spPr>
        <p:txBody>
          <a:bodyPr wrap="square" lIns="0" tIns="0" rIns="0" bIns="0" rtlCol="0" anchor="t"/>
          <a:lstStyle/>
          <a:p>
            <a:pPr algn="l" indent="0" marL="0">
              <a:lnSpc>
                <a:spcPts val="2450"/>
              </a:lnSpc>
              <a:buNone/>
            </a:pPr>
            <a:r>
              <a:rPr lang="en-US" sz="1550" dirty="0">
                <a:solidFill>
                  <a:srgbClr val="D4D4D1"/>
                </a:solidFill>
                <a:latin typeface="Roboto" pitchFamily="34" charset="0"/>
                <a:ea typeface="Roboto" pitchFamily="34" charset="-122"/>
                <a:cs typeface="Roboto" pitchFamily="34" charset="-120"/>
              </a:rPr>
              <a:t>Las redes celulares utilizan ondas de radio para permitir la comunicación inalámbrica entre teléfonos móviles.</a:t>
            </a:r>
            <a:endParaRPr lang="en-US" sz="1550" dirty="0"/>
          </a:p>
        </p:txBody>
      </p:sp>
      <p:pic>
        <p:nvPicPr>
          <p:cNvPr id="7" name="Image 2" descr="preencoded.png">    </p:cNvPr>
          <p:cNvPicPr>
            <a:picLocks noChangeAspect="1"/>
          </p:cNvPicPr>
          <p:nvPr/>
        </p:nvPicPr>
        <p:blipFill>
          <a:blip r:embed="rId3"/>
          <a:stretch>
            <a:fillRect/>
          </a:stretch>
        </p:blipFill>
        <p:spPr>
          <a:xfrm>
            <a:off x="4719876" y="2207538"/>
            <a:ext cx="493157" cy="493157"/>
          </a:xfrm>
          <a:prstGeom prst="rect">
            <a:avLst/>
          </a:prstGeom>
        </p:spPr>
      </p:pic>
      <p:sp>
        <p:nvSpPr>
          <p:cNvPr id="8" name="Text 3"/>
          <p:cNvSpPr/>
          <p:nvPr/>
        </p:nvSpPr>
        <p:spPr>
          <a:xfrm>
            <a:off x="4719876" y="2897981"/>
            <a:ext cx="3071455" cy="308134"/>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Redes inalámbricas locales</a:t>
            </a:r>
            <a:endParaRPr lang="en-US" sz="1900" dirty="0"/>
          </a:p>
        </p:txBody>
      </p:sp>
      <p:sp>
        <p:nvSpPr>
          <p:cNvPr id="9" name="Text 4"/>
          <p:cNvSpPr/>
          <p:nvPr/>
        </p:nvSpPr>
        <p:spPr>
          <a:xfrm>
            <a:off x="4719876" y="3324463"/>
            <a:ext cx="3733562" cy="946904"/>
          </a:xfrm>
          <a:prstGeom prst="rect">
            <a:avLst/>
          </a:prstGeom>
          <a:noFill/>
          <a:ln/>
        </p:spPr>
        <p:txBody>
          <a:bodyPr wrap="square" lIns="0" tIns="0" rIns="0" bIns="0" rtlCol="0" anchor="t"/>
          <a:lstStyle/>
          <a:p>
            <a:pPr algn="l" indent="0" marL="0">
              <a:lnSpc>
                <a:spcPts val="2450"/>
              </a:lnSpc>
              <a:buNone/>
            </a:pPr>
            <a:r>
              <a:rPr lang="en-US" sz="1550" dirty="0">
                <a:solidFill>
                  <a:srgbClr val="D4D4D1"/>
                </a:solidFill>
                <a:latin typeface="Roboto" pitchFamily="34" charset="0"/>
                <a:ea typeface="Roboto" pitchFamily="34" charset="-122"/>
                <a:cs typeface="Roboto" pitchFamily="34" charset="-120"/>
              </a:rPr>
              <a:t>El Wi-Fi utiliza ondas de radio para conectar dispositivos dentro de un rango limitado, como en hogares y oficinas.</a:t>
            </a:r>
            <a:endParaRPr lang="en-US" sz="1550" dirty="0"/>
          </a:p>
        </p:txBody>
      </p:sp>
      <p:pic>
        <p:nvPicPr>
          <p:cNvPr id="10" name="Image 3" descr="preencoded.png">    </p:cNvPr>
          <p:cNvPicPr>
            <a:picLocks noChangeAspect="1"/>
          </p:cNvPicPr>
          <p:nvPr/>
        </p:nvPicPr>
        <p:blipFill>
          <a:blip r:embed="rId4"/>
          <a:stretch>
            <a:fillRect/>
          </a:stretch>
        </p:blipFill>
        <p:spPr>
          <a:xfrm>
            <a:off x="690562" y="4863227"/>
            <a:ext cx="493157" cy="493157"/>
          </a:xfrm>
          <a:prstGeom prst="rect">
            <a:avLst/>
          </a:prstGeom>
        </p:spPr>
      </p:pic>
      <p:sp>
        <p:nvSpPr>
          <p:cNvPr id="11" name="Text 5"/>
          <p:cNvSpPr/>
          <p:nvPr/>
        </p:nvSpPr>
        <p:spPr>
          <a:xfrm>
            <a:off x="690562" y="5553670"/>
            <a:ext cx="3088481" cy="308134"/>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Comunicaciones satelitales</a:t>
            </a:r>
            <a:endParaRPr lang="en-US" sz="1900" dirty="0"/>
          </a:p>
        </p:txBody>
      </p:sp>
      <p:sp>
        <p:nvSpPr>
          <p:cNvPr id="12" name="Text 6"/>
          <p:cNvSpPr/>
          <p:nvPr/>
        </p:nvSpPr>
        <p:spPr>
          <a:xfrm>
            <a:off x="690562" y="5980152"/>
            <a:ext cx="3733443" cy="946904"/>
          </a:xfrm>
          <a:prstGeom prst="rect">
            <a:avLst/>
          </a:prstGeom>
          <a:noFill/>
          <a:ln/>
        </p:spPr>
        <p:txBody>
          <a:bodyPr wrap="square" lIns="0" tIns="0" rIns="0" bIns="0" rtlCol="0" anchor="t"/>
          <a:lstStyle/>
          <a:p>
            <a:pPr algn="l" indent="0" marL="0">
              <a:lnSpc>
                <a:spcPts val="2450"/>
              </a:lnSpc>
              <a:buNone/>
            </a:pPr>
            <a:r>
              <a:rPr lang="en-US" sz="1550" dirty="0">
                <a:solidFill>
                  <a:srgbClr val="D4D4D1"/>
                </a:solidFill>
                <a:latin typeface="Roboto" pitchFamily="34" charset="0"/>
                <a:ea typeface="Roboto" pitchFamily="34" charset="-122"/>
                <a:cs typeface="Roboto" pitchFamily="34" charset="-120"/>
              </a:rPr>
              <a:t>Los satélites se utilizan para proporcionar comunicación a áreas remotas y para transmitir señales de televisión y radio.</a:t>
            </a:r>
            <a:endParaRPr lang="en-US" sz="1550" dirty="0"/>
          </a:p>
        </p:txBody>
      </p:sp>
      <p:pic>
        <p:nvPicPr>
          <p:cNvPr id="13" name="Image 4" descr="preencoded.png">    </p:cNvPr>
          <p:cNvPicPr>
            <a:picLocks noChangeAspect="1"/>
          </p:cNvPicPr>
          <p:nvPr/>
        </p:nvPicPr>
        <p:blipFill>
          <a:blip r:embed="rId5"/>
          <a:stretch>
            <a:fillRect/>
          </a:stretch>
        </p:blipFill>
        <p:spPr>
          <a:xfrm>
            <a:off x="4719876" y="4863227"/>
            <a:ext cx="493157" cy="493157"/>
          </a:xfrm>
          <a:prstGeom prst="rect">
            <a:avLst/>
          </a:prstGeom>
        </p:spPr>
      </p:pic>
      <p:sp>
        <p:nvSpPr>
          <p:cNvPr id="14" name="Text 7"/>
          <p:cNvSpPr/>
          <p:nvPr/>
        </p:nvSpPr>
        <p:spPr>
          <a:xfrm>
            <a:off x="4719876" y="5553670"/>
            <a:ext cx="3733562" cy="616268"/>
          </a:xfrm>
          <a:prstGeom prst="rect">
            <a:avLst/>
          </a:prstGeom>
          <a:noFill/>
          <a:ln/>
        </p:spPr>
        <p:txBody>
          <a:bodyPr wrap="squar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Sistemas de posicionamiento global (GPS)</a:t>
            </a:r>
            <a:endParaRPr lang="en-US" sz="1900" dirty="0"/>
          </a:p>
        </p:txBody>
      </p:sp>
      <p:sp>
        <p:nvSpPr>
          <p:cNvPr id="15" name="Text 8"/>
          <p:cNvSpPr/>
          <p:nvPr/>
        </p:nvSpPr>
        <p:spPr>
          <a:xfrm>
            <a:off x="4719876" y="6288286"/>
            <a:ext cx="3733562" cy="1262539"/>
          </a:xfrm>
          <a:prstGeom prst="rect">
            <a:avLst/>
          </a:prstGeom>
          <a:noFill/>
          <a:ln/>
        </p:spPr>
        <p:txBody>
          <a:bodyPr wrap="square" lIns="0" tIns="0" rIns="0" bIns="0" rtlCol="0" anchor="t"/>
          <a:lstStyle/>
          <a:p>
            <a:pPr algn="l" indent="0" marL="0">
              <a:lnSpc>
                <a:spcPts val="2450"/>
              </a:lnSpc>
              <a:buNone/>
            </a:pPr>
            <a:r>
              <a:rPr lang="en-US" sz="1550" dirty="0">
                <a:solidFill>
                  <a:srgbClr val="D4D4D1"/>
                </a:solidFill>
                <a:latin typeface="Roboto" pitchFamily="34" charset="0"/>
                <a:ea typeface="Roboto" pitchFamily="34" charset="-122"/>
                <a:cs typeface="Roboto" pitchFamily="34" charset="-120"/>
              </a:rPr>
              <a:t>El GPS utiliza satélites para determinar la ubicación de los dispositivos en la Tierra, utilizado para la navegación y la gestión de flotas.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7316" y="807006"/>
            <a:ext cx="7822168" cy="1180386"/>
          </a:xfrm>
          <a:prstGeom prst="rect">
            <a:avLst/>
          </a:prstGeom>
          <a:noFill/>
          <a:ln/>
        </p:spPr>
        <p:txBody>
          <a:bodyPr wrap="square" lIns="0" tIns="0" rIns="0" bIns="0" rtlCol="0" anchor="t"/>
          <a:lstStyle/>
          <a:p>
            <a:pPr indent="0" marL="0">
              <a:lnSpc>
                <a:spcPts val="4600"/>
              </a:lnSpc>
              <a:buNone/>
            </a:pPr>
            <a:r>
              <a:rPr lang="en-US" sz="3700" dirty="0">
                <a:solidFill>
                  <a:srgbClr val="F3F3F2"/>
                </a:solidFill>
                <a:latin typeface="IBM Plex Sans Medium" pitchFamily="34" charset="0"/>
                <a:ea typeface="IBM Plex Sans Medium" pitchFamily="34" charset="-122"/>
                <a:cs typeface="IBM Plex Sans Medium" pitchFamily="34" charset="-120"/>
              </a:rPr>
              <a:t>Tendencias y avances en los medios de comunicación no guiados</a:t>
            </a:r>
            <a:endParaRPr lang="en-US" sz="3700" dirty="0"/>
          </a:p>
        </p:txBody>
      </p:sp>
      <p:sp>
        <p:nvSpPr>
          <p:cNvPr id="4" name="Shape 1"/>
          <p:cNvSpPr/>
          <p:nvPr/>
        </p:nvSpPr>
        <p:spPr>
          <a:xfrm>
            <a:off x="6419136" y="2270641"/>
            <a:ext cx="22860" cy="5151953"/>
          </a:xfrm>
          <a:prstGeom prst="roundRect">
            <a:avLst>
              <a:gd name="adj" fmla="val 123928"/>
            </a:avLst>
          </a:prstGeom>
          <a:solidFill>
            <a:srgbClr val="61646A"/>
          </a:solidFill>
          <a:ln/>
        </p:spPr>
      </p:sp>
      <p:sp>
        <p:nvSpPr>
          <p:cNvPr id="5" name="Shape 2"/>
          <p:cNvSpPr/>
          <p:nvPr/>
        </p:nvSpPr>
        <p:spPr>
          <a:xfrm>
            <a:off x="6620173" y="2684026"/>
            <a:ext cx="660916" cy="22860"/>
          </a:xfrm>
          <a:prstGeom prst="roundRect">
            <a:avLst>
              <a:gd name="adj" fmla="val 123928"/>
            </a:avLst>
          </a:prstGeom>
          <a:solidFill>
            <a:srgbClr val="61646A"/>
          </a:solidFill>
          <a:ln/>
        </p:spPr>
      </p:sp>
      <p:sp>
        <p:nvSpPr>
          <p:cNvPr id="6" name="Shape 3"/>
          <p:cNvSpPr/>
          <p:nvPr/>
        </p:nvSpPr>
        <p:spPr>
          <a:xfrm>
            <a:off x="6218099" y="2483048"/>
            <a:ext cx="424934" cy="424934"/>
          </a:xfrm>
          <a:prstGeom prst="roundRect">
            <a:avLst>
              <a:gd name="adj" fmla="val 6667"/>
            </a:avLst>
          </a:prstGeom>
          <a:solidFill>
            <a:srgbClr val="484B51"/>
          </a:solidFill>
          <a:ln/>
        </p:spPr>
      </p:sp>
      <p:sp>
        <p:nvSpPr>
          <p:cNvPr id="7" name="Text 4"/>
          <p:cNvSpPr/>
          <p:nvPr/>
        </p:nvSpPr>
        <p:spPr>
          <a:xfrm>
            <a:off x="6345615" y="2553891"/>
            <a:ext cx="169902" cy="283250"/>
          </a:xfrm>
          <a:prstGeom prst="rect">
            <a:avLst/>
          </a:prstGeom>
          <a:noFill/>
          <a:ln/>
        </p:spPr>
        <p:txBody>
          <a:bodyPr wrap="none" lIns="0" tIns="0" rIns="0" bIns="0" rtlCol="0" anchor="t"/>
          <a:lstStyle/>
          <a:p>
            <a:pPr algn="ctr" indent="0" marL="0">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8" name="Text 5"/>
          <p:cNvSpPr/>
          <p:nvPr/>
        </p:nvSpPr>
        <p:spPr>
          <a:xfrm>
            <a:off x="7469267" y="2459474"/>
            <a:ext cx="2360771" cy="295037"/>
          </a:xfrm>
          <a:prstGeom prst="rect">
            <a:avLst/>
          </a:prstGeom>
          <a:noFill/>
          <a:ln/>
        </p:spPr>
        <p:txBody>
          <a:bodyPr wrap="none" lIns="0" tIns="0" rIns="0" bIns="0" rtlCol="0" anchor="t"/>
          <a:lstStyle/>
          <a:p>
            <a:pPr algn="l" indent="0" marL="0">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5G</a:t>
            </a:r>
            <a:endParaRPr lang="en-US" sz="1850" dirty="0"/>
          </a:p>
        </p:txBody>
      </p:sp>
      <p:sp>
        <p:nvSpPr>
          <p:cNvPr id="9" name="Text 6"/>
          <p:cNvSpPr/>
          <p:nvPr/>
        </p:nvSpPr>
        <p:spPr>
          <a:xfrm>
            <a:off x="7469267" y="2867739"/>
            <a:ext cx="6500217" cy="906185"/>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La tecnología 5G ofrece velocidades de datos más rápidas, menor latencia y una mayor capacidad, lo que permite nuevas aplicaciones como la realidad virtual y la industria 4.0.</a:t>
            </a:r>
            <a:endParaRPr lang="en-US" sz="1450" dirty="0"/>
          </a:p>
        </p:txBody>
      </p:sp>
      <p:sp>
        <p:nvSpPr>
          <p:cNvPr id="10" name="Shape 7"/>
          <p:cNvSpPr/>
          <p:nvPr/>
        </p:nvSpPr>
        <p:spPr>
          <a:xfrm>
            <a:off x="6620173" y="4564975"/>
            <a:ext cx="660916" cy="22860"/>
          </a:xfrm>
          <a:prstGeom prst="roundRect">
            <a:avLst>
              <a:gd name="adj" fmla="val 123928"/>
            </a:avLst>
          </a:prstGeom>
          <a:solidFill>
            <a:srgbClr val="61646A"/>
          </a:solidFill>
          <a:ln/>
        </p:spPr>
      </p:sp>
      <p:sp>
        <p:nvSpPr>
          <p:cNvPr id="11" name="Shape 8"/>
          <p:cNvSpPr/>
          <p:nvPr/>
        </p:nvSpPr>
        <p:spPr>
          <a:xfrm>
            <a:off x="6218099" y="4363998"/>
            <a:ext cx="424934" cy="424934"/>
          </a:xfrm>
          <a:prstGeom prst="roundRect">
            <a:avLst>
              <a:gd name="adj" fmla="val 6667"/>
            </a:avLst>
          </a:prstGeom>
          <a:solidFill>
            <a:srgbClr val="484B51"/>
          </a:solidFill>
          <a:ln/>
        </p:spPr>
      </p:sp>
      <p:sp>
        <p:nvSpPr>
          <p:cNvPr id="12" name="Text 9"/>
          <p:cNvSpPr/>
          <p:nvPr/>
        </p:nvSpPr>
        <p:spPr>
          <a:xfrm>
            <a:off x="6345615" y="4434840"/>
            <a:ext cx="169902" cy="283250"/>
          </a:xfrm>
          <a:prstGeom prst="rect">
            <a:avLst/>
          </a:prstGeom>
          <a:noFill/>
          <a:ln/>
        </p:spPr>
        <p:txBody>
          <a:bodyPr wrap="none" lIns="0" tIns="0" rIns="0" bIns="0" rtlCol="0" anchor="t"/>
          <a:lstStyle/>
          <a:p>
            <a:pPr algn="ctr" indent="0" marL="0">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3" name="Text 10"/>
          <p:cNvSpPr/>
          <p:nvPr/>
        </p:nvSpPr>
        <p:spPr>
          <a:xfrm>
            <a:off x="7469267" y="4340423"/>
            <a:ext cx="2862024" cy="295037"/>
          </a:xfrm>
          <a:prstGeom prst="rect">
            <a:avLst/>
          </a:prstGeom>
          <a:noFill/>
          <a:ln/>
        </p:spPr>
        <p:txBody>
          <a:bodyPr wrap="none" lIns="0" tIns="0" rIns="0" bIns="0" rtlCol="0" anchor="t"/>
          <a:lstStyle/>
          <a:p>
            <a:pPr algn="l" indent="0" marL="0">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Internet de las Cosas (IoT)</a:t>
            </a:r>
            <a:endParaRPr lang="en-US" sz="1850" dirty="0"/>
          </a:p>
        </p:txBody>
      </p:sp>
      <p:sp>
        <p:nvSpPr>
          <p:cNvPr id="14" name="Text 11"/>
          <p:cNvSpPr/>
          <p:nvPr/>
        </p:nvSpPr>
        <p:spPr>
          <a:xfrm>
            <a:off x="7469267" y="4748689"/>
            <a:ext cx="6500217" cy="604123"/>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El IoT conecta dispositivos inteligentes a través de redes inalámbricas, creando un ecosistema de datos interconectados.</a:t>
            </a:r>
            <a:endParaRPr lang="en-US" sz="1450" dirty="0"/>
          </a:p>
        </p:txBody>
      </p:sp>
      <p:sp>
        <p:nvSpPr>
          <p:cNvPr id="15" name="Shape 12"/>
          <p:cNvSpPr/>
          <p:nvPr/>
        </p:nvSpPr>
        <p:spPr>
          <a:xfrm>
            <a:off x="6620173" y="6143863"/>
            <a:ext cx="660916" cy="22860"/>
          </a:xfrm>
          <a:prstGeom prst="roundRect">
            <a:avLst>
              <a:gd name="adj" fmla="val 123928"/>
            </a:avLst>
          </a:prstGeom>
          <a:solidFill>
            <a:srgbClr val="61646A"/>
          </a:solidFill>
          <a:ln/>
        </p:spPr>
      </p:sp>
      <p:sp>
        <p:nvSpPr>
          <p:cNvPr id="16" name="Shape 13"/>
          <p:cNvSpPr/>
          <p:nvPr/>
        </p:nvSpPr>
        <p:spPr>
          <a:xfrm>
            <a:off x="6218099" y="5942886"/>
            <a:ext cx="424934" cy="424934"/>
          </a:xfrm>
          <a:prstGeom prst="roundRect">
            <a:avLst>
              <a:gd name="adj" fmla="val 6667"/>
            </a:avLst>
          </a:prstGeom>
          <a:solidFill>
            <a:srgbClr val="484B51"/>
          </a:solidFill>
          <a:ln/>
        </p:spPr>
      </p:sp>
      <p:sp>
        <p:nvSpPr>
          <p:cNvPr id="17" name="Text 14"/>
          <p:cNvSpPr/>
          <p:nvPr/>
        </p:nvSpPr>
        <p:spPr>
          <a:xfrm>
            <a:off x="6345615" y="6013728"/>
            <a:ext cx="169902" cy="283250"/>
          </a:xfrm>
          <a:prstGeom prst="rect">
            <a:avLst/>
          </a:prstGeom>
          <a:noFill/>
          <a:ln/>
        </p:spPr>
        <p:txBody>
          <a:bodyPr wrap="none" lIns="0" tIns="0" rIns="0" bIns="0" rtlCol="0" anchor="t"/>
          <a:lstStyle/>
          <a:p>
            <a:pPr algn="ctr" indent="0" marL="0">
              <a:lnSpc>
                <a:spcPts val="220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8" name="Text 15"/>
          <p:cNvSpPr/>
          <p:nvPr/>
        </p:nvSpPr>
        <p:spPr>
          <a:xfrm>
            <a:off x="7469267" y="5919311"/>
            <a:ext cx="4068604" cy="295037"/>
          </a:xfrm>
          <a:prstGeom prst="rect">
            <a:avLst/>
          </a:prstGeom>
          <a:noFill/>
          <a:ln/>
        </p:spPr>
        <p:txBody>
          <a:bodyPr wrap="none" lIns="0" tIns="0" rIns="0" bIns="0" rtlCol="0" anchor="t"/>
          <a:lstStyle/>
          <a:p>
            <a:pPr algn="l" indent="0" marL="0">
              <a:lnSpc>
                <a:spcPts val="2300"/>
              </a:lnSpc>
              <a:buNone/>
            </a:pPr>
            <a:r>
              <a:rPr lang="en-US" sz="1850" dirty="0">
                <a:solidFill>
                  <a:srgbClr val="D4D4D1"/>
                </a:solidFill>
                <a:latin typeface="IBM Plex Sans Medium" pitchFamily="34" charset="0"/>
                <a:ea typeface="IBM Plex Sans Medium" pitchFamily="34" charset="-122"/>
                <a:cs typeface="IBM Plex Sans Medium" pitchFamily="34" charset="-120"/>
              </a:rPr>
              <a:t>Comunicaciones ópticas inalámbricas</a:t>
            </a:r>
            <a:endParaRPr lang="en-US" sz="1850" dirty="0"/>
          </a:p>
        </p:txBody>
      </p:sp>
      <p:sp>
        <p:nvSpPr>
          <p:cNvPr id="19" name="Text 16"/>
          <p:cNvSpPr/>
          <p:nvPr/>
        </p:nvSpPr>
        <p:spPr>
          <a:xfrm>
            <a:off x="7469267" y="6327577"/>
            <a:ext cx="6500217" cy="906185"/>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Las comunicaciones ópticas inalámbricas utilizan la luz para transmitir datos a altas velocidades, con aplicaciones potenciales en la comunicación de corto alcance y en entornos con alto ruido.</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45325"/>
            <a:ext cx="8035171" cy="708779"/>
          </a:xfrm>
          <a:prstGeom prst="rect">
            <a:avLst/>
          </a:prstGeom>
          <a:noFill/>
          <a:ln/>
        </p:spPr>
        <p:txBody>
          <a:bodyPr wrap="none" lIns="0" tIns="0" rIns="0" bIns="0" rtlCol="0" anchor="t"/>
          <a:lstStyle/>
          <a:p>
            <a:pPr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Conclusión y recomendaciones</a:t>
            </a:r>
            <a:endParaRPr lang="en-US" sz="4450" dirty="0"/>
          </a:p>
        </p:txBody>
      </p:sp>
      <p:sp>
        <p:nvSpPr>
          <p:cNvPr id="3" name="Text 1"/>
          <p:cNvSpPr/>
          <p:nvPr/>
        </p:nvSpPr>
        <p:spPr>
          <a:xfrm>
            <a:off x="793790" y="2807732"/>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Los medios de comunicación no guiados juegan un papel fundamental en el desarrollo de las telecomunicaciones modernas, brindando flexibilidad, movilidad y accesibilidad a la información. A medida que las tecnologías inalámbricas continúan evolucionando, se espera que las aplicaciones de los medios no guiados se expandan aún más, transformando la forma en que nos comunicamos e interactuamos con el mundo.</a:t>
            </a:r>
            <a:endParaRPr lang="en-US" sz="1750" dirty="0"/>
          </a:p>
        </p:txBody>
      </p:sp>
      <p:sp>
        <p:nvSpPr>
          <p:cNvPr id="4" name="Text 2"/>
          <p:cNvSpPr/>
          <p:nvPr/>
        </p:nvSpPr>
        <p:spPr>
          <a:xfrm>
            <a:off x="793790" y="451449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Para aprovechar al máximo las ventajas de los medios de comunicación no guiados, es importante tener en cuenta los desafíos relacionados con la seguridad, la interferencia y las limitaciones de ancho de banda. Se deben desarrollar protocolos de seguridad robustos, técnicas de gestión de interferencias avanzadas y tecnologías de transmisión de datos más eficientes.</a:t>
            </a:r>
            <a:endParaRPr lang="en-US" sz="1750" dirty="0"/>
          </a:p>
        </p:txBody>
      </p:sp>
      <p:sp>
        <p:nvSpPr>
          <p:cNvPr id="5" name="Text 3"/>
          <p:cNvSpPr/>
          <p:nvPr/>
        </p:nvSpPr>
        <p:spPr>
          <a:xfrm>
            <a:off x="793790" y="5858351"/>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Además, las futuras investigaciones en áreas como las comunicaciones ópticas inalámbricas y las redes de próxima generación abrirán nuevas oportunidades para la innovación y la mejora de los medios de comunicación no guiados.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2024-10-07T05:55:35Z</dcterms:created>
  <dcterms:modified xsi:type="dcterms:W3CDTF">2024-10-07T05:55:35Z</dcterms:modified>
</cp:coreProperties>
</file>